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Roboto"/>
      <p:regular r:id="rId82"/>
      <p:bold r:id="rId83"/>
      <p:italic r:id="rId84"/>
      <p:boldItalic r:id="rId85"/>
    </p:embeddedFont>
    <p:embeddedFont>
      <p:font typeface="Montserrat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7.xml"/><Relationship Id="rId86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9.xml"/><Relationship Id="rId88" Type="http://schemas.openxmlformats.org/officeDocument/2006/relationships/font" Target="fonts/Montserrat-italic.fntdata"/><Relationship Id="rId43" Type="http://schemas.openxmlformats.org/officeDocument/2006/relationships/slide" Target="slides/slide38.xml"/><Relationship Id="rId87" Type="http://schemas.openxmlformats.org/officeDocument/2006/relationships/font" Target="fonts/Montserrat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Montserrat-boldItalic.fntdata"/><Relationship Id="rId80" Type="http://schemas.openxmlformats.org/officeDocument/2006/relationships/slide" Target="slides/slide75.xml"/><Relationship Id="rId82" Type="http://schemas.openxmlformats.org/officeDocument/2006/relationships/font" Target="fonts/Roboto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7833367ab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7833367a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833367ab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833367ab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7833367ab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7833367a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833367a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7833367a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7833367ab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7833367a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833367ab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833367a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7833367ab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7833367ab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833367ab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7833367a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833367ab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7833367ab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833367ab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7833367ab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7833367a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7833367a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833367ab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7833367ab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7833367ab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7833367ab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833367ab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833367ab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833367ab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7833367a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7833367ab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7833367a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7833367ab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7833367ab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7833367ab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7833367ab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7833367ab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7833367ab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7833367ab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7833367ab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7833367ab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7833367ab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7833367ab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7833367ab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7833367ab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7833367ab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833367ab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7833367ab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7833367ab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7833367ab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833367ab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833367ab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7833367ab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7833367ab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7833367ab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7833367ab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7833367ab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7833367ab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7833367ab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7833367ab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7833367ab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7833367a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7833367a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7833367a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7833367a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7833367a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7833367a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7833367a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7833367ab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7833367ab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7833367a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7833367a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7833367ab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7833367ab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7833367ab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7833367ab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833367ab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7833367ab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833367ab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7833367ab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7833367ab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7833367ab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7833367ab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7833367ab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7833367ab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7833367ab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7833367ab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7833367a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7833367ab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7833367ab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7833367ab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7833367ab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7833367ab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7833367ab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7833367ab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7833367ab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7833367ab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7833367ab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7833367ab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7833367ab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7833367ab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7833367ab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7833367ab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7833367ab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7833367ab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7833367ab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7833367ab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7833367ab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7833367a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7833367a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7833367ab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7833367ab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7833367ab_4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7833367ab_4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7833367ab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7833367ab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7833367ab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7833367ab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7833367ab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7833367ab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7833367ab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7833367ab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7833367ab_4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7833367ab_4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7833367ab_4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7833367ab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7833367ab_4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7833367ab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7833367ab_4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7833367ab_4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7833367a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7833367a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7833367ab_4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7833367ab_4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7833367ab_4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7833367ab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7833367ab_4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7833367ab_4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78333d7f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78333d7f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7833367ab_4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7833367ab_4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7833367ab_4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7833367ab_4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7833367ab_4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7833367ab_4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7833367ab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7833367a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7833367ab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7833367a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hyperlink" Target="https://material.i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github.com/ULL-ESIT-INF-PAI-2019-2020/2019-2020-pai-materialize-rafael-cala-david-valverde/blob/master/src/01-colors.html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materializecss.com/grid.html" TargetMode="External"/><Relationship Id="rId4" Type="http://schemas.openxmlformats.org/officeDocument/2006/relationships/hyperlink" Target="https://github.com/ULL-ESIT-INF-PAI-2019-2020/2019-2020-pai-materialize-rafael-cala-david-valverde/blob/master/src/02-grid.html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materializecss.com/grid.html" TargetMode="External"/><Relationship Id="rId4" Type="http://schemas.openxmlformats.org/officeDocument/2006/relationships/hyperlink" Target="https://github.com/ULL-ESIT-INF-PAI-2019-2020/2019-2020-pai-materialize-rafael-cala-david-valverde/blob/master/src/03-grid-push-pull.html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materializecss.com/grid.html" TargetMode="External"/><Relationship Id="rId4" Type="http://schemas.openxmlformats.org/officeDocument/2006/relationships/hyperlink" Target="https://github.com/ULL-ESIT-INF-PAI-2019-2020/2019-2020-pai-materialize-rafael-cala-david-valverde/blob/master/src/04-grid-responsive.html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materializecss.com/helpers.html" TargetMode="External"/><Relationship Id="rId4" Type="http://schemas.openxmlformats.org/officeDocument/2006/relationships/hyperlink" Target="https://github.com/ULL-ESIT-INF-PAI-2019-2020/2019-2020-pai-materialize-rafael-cala-david-valverde/blob/master/src/05-alignment.html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aterializecss.com/helpers.html" TargetMode="External"/><Relationship Id="rId4" Type="http://schemas.openxmlformats.org/officeDocument/2006/relationships/hyperlink" Target="https://github.com/ULL-ESIT-INF-PAI-2019-2020/2019-2020-pai-materialize-rafael-cala-david-valverde/blob/master/src/06-hover.html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materializecss.com/helpers.html" TargetMode="External"/><Relationship Id="rId4" Type="http://schemas.openxmlformats.org/officeDocument/2006/relationships/hyperlink" Target="https://github.com/ULL-ESIT-INF-PAI-2019-2020/2019-2020-pai-materialize-rafael-cala-david-valverde/blob/master/src/06-hover.html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materializecss.com/media-css.html" TargetMode="External"/><Relationship Id="rId4" Type="http://schemas.openxmlformats.org/officeDocument/2006/relationships/hyperlink" Target="https://github.com/ULL-ESIT-INF-PAI-2019-2020/2019-2020-pai-materialize-rafael-cala-david-valverde/blob/master/src/07-images.html" TargetMode="External"/><Relationship Id="rId5" Type="http://schemas.openxmlformats.org/officeDocument/2006/relationships/image" Target="../media/image57.png"/><Relationship Id="rId6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izecss.com/" TargetMode="External"/><Relationship Id="rId4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materializecss.com/shadow.html" TargetMode="External"/><Relationship Id="rId4" Type="http://schemas.openxmlformats.org/officeDocument/2006/relationships/hyperlink" Target="https://github.com/ULL-ESIT-INF-PAI-2019-2020/2019-2020-pai-materialize-rafael-cala-david-valverde/blob/master/src/08-shadows.html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materializecss.com/table.html" TargetMode="External"/><Relationship Id="rId4" Type="http://schemas.openxmlformats.org/officeDocument/2006/relationships/hyperlink" Target="https://github.com/ULL-ESIT-INF-PAI-2019-2020/2019-2020-pai-materialize-rafael-cala-david-valverde/blob/master/src/09-table.html" TargetMode="External"/><Relationship Id="rId5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materializecss.com/typography.html" TargetMode="External"/><Relationship Id="rId4" Type="http://schemas.openxmlformats.org/officeDocument/2006/relationships/hyperlink" Target="https://github.com/ULL-ESIT-INF-PAI-2019-2020/2019-2020-pai-materialize-rafael-cala-david-valverde/blob/master/src/10-blockquotes.html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materializecss.com/badges.html" TargetMode="External"/><Relationship Id="rId4" Type="http://schemas.openxmlformats.org/officeDocument/2006/relationships/hyperlink" Target="https://github.com/ULL-ESIT-INF-PAI-2019-2020/2019-2020-pai-materialize-rafael-cala-david-valverde/blob/master/src/11-badges.html" TargetMode="External"/><Relationship Id="rId5" Type="http://schemas.openxmlformats.org/officeDocument/2006/relationships/image" Target="../media/image78.png"/><Relationship Id="rId6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materializecss.com/footer.html" TargetMode="External"/><Relationship Id="rId4" Type="http://schemas.openxmlformats.org/officeDocument/2006/relationships/hyperlink" Target="https://github.com/ULL-ESIT-INF-PAI-2019-2020/2019-2020-pai-materialize-rafael-cala-david-valverde/blob/master/src/11-badges.html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materializecss.com/floating-action-button.html" TargetMode="External"/><Relationship Id="rId4" Type="http://schemas.openxmlformats.org/officeDocument/2006/relationships/hyperlink" Target="https://github.com/ULL-ESIT-INF-PAI-2019-2020/2019-2020-pai-materialize-rafael-cala-david-valverde/blob/master/src/11-badges.html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96.png"/><Relationship Id="rId7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materializecss.com/cards.html" TargetMode="External"/><Relationship Id="rId4" Type="http://schemas.openxmlformats.org/officeDocument/2006/relationships/hyperlink" Target="https://github.com/ULL-ESIT-INF-PAI-2019-2020/2019-2020-pai-materialize-rafael-cala-david-valverde/blob/master/src/12-cards.html" TargetMode="External"/><Relationship Id="rId5" Type="http://schemas.openxmlformats.org/officeDocument/2006/relationships/image" Target="../media/image75.png"/><Relationship Id="rId6" Type="http://schemas.openxmlformats.org/officeDocument/2006/relationships/image" Target="../media/image9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materializecss.com/collections.html" TargetMode="External"/><Relationship Id="rId4" Type="http://schemas.openxmlformats.org/officeDocument/2006/relationships/hyperlink" Target="https://github.com/ULL-ESIT-INF-PAI-2019-2020/2019-2020-pai-materialize-rafael-cala-david-valverde/blob/master/src/13-collections.html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materializecss.com/icons.html" TargetMode="External"/><Relationship Id="rId4" Type="http://schemas.openxmlformats.org/officeDocument/2006/relationships/hyperlink" Target="https://github.com/ULL-ESIT-INF-PAI-2019-2020/2019-2020-pai-materialize-rafael-cala-david-valverde/blob/master/src/13-collections.html" TargetMode="External"/><Relationship Id="rId10" Type="http://schemas.openxmlformats.org/officeDocument/2006/relationships/image" Target="../media/image61.png"/><Relationship Id="rId9" Type="http://schemas.openxmlformats.org/officeDocument/2006/relationships/image" Target="../media/image62.png"/><Relationship Id="rId5" Type="http://schemas.openxmlformats.org/officeDocument/2006/relationships/image" Target="../media/image55.png"/><Relationship Id="rId6" Type="http://schemas.openxmlformats.org/officeDocument/2006/relationships/hyperlink" Target="https://material.io/resources/icons" TargetMode="External"/><Relationship Id="rId7" Type="http://schemas.openxmlformats.org/officeDocument/2006/relationships/image" Target="../media/image59.png"/><Relationship Id="rId8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materializecss.com/navbar.html" TargetMode="External"/><Relationship Id="rId4" Type="http://schemas.openxmlformats.org/officeDocument/2006/relationships/hyperlink" Target="https://github.com/ULL-ESIT-INF-PAI-2019-2020/2019-2020-pai-materialize-rafael-cala-david-valverde/blob/master/src/14-navbar.html" TargetMode="External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materializecss.com/carousel.html" TargetMode="External"/><Relationship Id="rId4" Type="http://schemas.openxmlformats.org/officeDocument/2006/relationships/hyperlink" Target="https://github.com/ULL-ESIT-INF-PAI-2019-2020/2019-2020-pai-materialize-rafael-cala-david-valverde/blob/master/src/15-carousel.html" TargetMode="External"/><Relationship Id="rId5" Type="http://schemas.openxmlformats.org/officeDocument/2006/relationships/image" Target="../media/image93.png"/><Relationship Id="rId6" Type="http://schemas.openxmlformats.org/officeDocument/2006/relationships/image" Target="../media/image76.png"/><Relationship Id="rId7" Type="http://schemas.openxmlformats.org/officeDocument/2006/relationships/image" Target="../media/image8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materializecss.com/collapsible.html" TargetMode="External"/><Relationship Id="rId4" Type="http://schemas.openxmlformats.org/officeDocument/2006/relationships/hyperlink" Target="https://github.com/ULL-ESIT-INF-PAI-2019-2020/2019-2020-pai-materialize-rafael-cala-david-valverde/blob/master/src/16-collapsible.html" TargetMode="External"/><Relationship Id="rId5" Type="http://schemas.openxmlformats.org/officeDocument/2006/relationships/image" Target="../media/image87.png"/><Relationship Id="rId6" Type="http://schemas.openxmlformats.org/officeDocument/2006/relationships/image" Target="../media/image84.png"/><Relationship Id="rId7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materializecss.com/media.html" TargetMode="External"/><Relationship Id="rId4" Type="http://schemas.openxmlformats.org/officeDocument/2006/relationships/hyperlink" Target="https://github.com/ULL-ESIT-INF-PAI-2019-2020/2019-2020-pai-materialize-rafael-cala-david-valverde/blob/master/src/17-media.html" TargetMode="External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materializecss.com/modals.html" TargetMode="External"/><Relationship Id="rId4" Type="http://schemas.openxmlformats.org/officeDocument/2006/relationships/hyperlink" Target="https://github.com/ULL-ESIT-INF-PAI-2019-2020/2019-2020-pai-materialize-rafael-cala-david-valverde/blob/master/src/18-modal.html" TargetMode="External"/><Relationship Id="rId5" Type="http://schemas.openxmlformats.org/officeDocument/2006/relationships/image" Target="../media/image99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materializecss.com/parallax.html" TargetMode="External"/><Relationship Id="rId4" Type="http://schemas.openxmlformats.org/officeDocument/2006/relationships/hyperlink" Target="https://github.com/ULL-ESIT-INF-PAI-2019-2020/2019-2020-pai-materialize-rafael-cala-david-valverde/blob/master/src/19-parallax.html" TargetMode="External"/><Relationship Id="rId5" Type="http://schemas.openxmlformats.org/officeDocument/2006/relationships/image" Target="../media/image89.png"/><Relationship Id="rId6" Type="http://schemas.openxmlformats.org/officeDocument/2006/relationships/image" Target="../media/image7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materializecss.com/sidenav.html" TargetMode="External"/><Relationship Id="rId4" Type="http://schemas.openxmlformats.org/officeDocument/2006/relationships/hyperlink" Target="https://github.com/ULL-ESIT-INF-PAI-2019-2020/2019-2020-pai-materialize-rafael-cala-david-valverde/blob/master/src/20-sidenav.html" TargetMode="External"/><Relationship Id="rId5" Type="http://schemas.openxmlformats.org/officeDocument/2006/relationships/image" Target="../media/image94.png"/><Relationship Id="rId6" Type="http://schemas.openxmlformats.org/officeDocument/2006/relationships/image" Target="../media/image9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materializecss.com/scrollspy.html" TargetMode="External"/><Relationship Id="rId4" Type="http://schemas.openxmlformats.org/officeDocument/2006/relationships/hyperlink" Target="https://github.com/ULL-ESIT-INF-PAI-2019-2020/2019-2020-pai-materialize-rafael-cala-david-valverde/blob/master/src/20-sidenav.html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9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materializecss.com/waves.html" TargetMode="External"/><Relationship Id="rId4" Type="http://schemas.openxmlformats.org/officeDocument/2006/relationships/hyperlink" Target="https://github.com/ULL-ESIT-INF-PAI-2019-2020/2019-2020-pai-materialize-rafael-cala-david-valverde/blob/master/src/11-badges.html" TargetMode="External"/><Relationship Id="rId5" Type="http://schemas.openxmlformats.org/officeDocument/2006/relationships/image" Target="../media/image81.png"/><Relationship Id="rId6" Type="http://schemas.openxmlformats.org/officeDocument/2006/relationships/image" Target="../media/image8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materializecss.com/autocomplete.html" TargetMode="External"/><Relationship Id="rId4" Type="http://schemas.openxmlformats.org/officeDocument/2006/relationships/hyperlink" Target="https://github.com/ULL-ESIT-INF-PAI-2019-2020/2019-2020-pai-materialize-rafael-cala-david-valverde/blob/master/src/21-autocomplete.html" TargetMode="External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materializecss.com/autocomplete.html" TargetMode="External"/><Relationship Id="rId4" Type="http://schemas.openxmlformats.org/officeDocument/2006/relationships/hyperlink" Target="https://github.com/ULL-ESIT-INF-PAI-2019-2020/2019-2020-pai-materialize-rafael-cala-david-valverde/blob/master/src/22-form.html" TargetMode="External"/><Relationship Id="rId5" Type="http://schemas.openxmlformats.org/officeDocument/2006/relationships/image" Target="../media/image8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materializecss.com/themes.html" TargetMode="External"/><Relationship Id="rId4" Type="http://schemas.openxmlformats.org/officeDocument/2006/relationships/image" Target="../media/image8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materializecss.com/" TargetMode="External"/><Relationship Id="rId4" Type="http://schemas.openxmlformats.org/officeDocument/2006/relationships/hyperlink" Target="https://desarrolloweb.com/articulos/materialize-framework-css.html" TargetMode="External"/><Relationship Id="rId11" Type="http://schemas.openxmlformats.org/officeDocument/2006/relationships/hyperlink" Target="https://materializecss.com/grid.html" TargetMode="External"/><Relationship Id="rId10" Type="http://schemas.openxmlformats.org/officeDocument/2006/relationships/hyperlink" Target="https://maquetando.com/css/materializecss-el-framework-basado-en-material-design-de-google/" TargetMode="External"/><Relationship Id="rId9" Type="http://schemas.openxmlformats.org/officeDocument/2006/relationships/hyperlink" Target="https://cleventy.com/que-es-material-design/" TargetMode="External"/><Relationship Id="rId5" Type="http://schemas.openxmlformats.org/officeDocument/2006/relationships/hyperlink" Target="https://escuela.it/cursos/curso-materialize-css" TargetMode="External"/><Relationship Id="rId6" Type="http://schemas.openxmlformats.org/officeDocument/2006/relationships/hyperlink" Target="https://www.orix.es/que-es-un-framework-y-para-que-se-utiliza" TargetMode="External"/><Relationship Id="rId7" Type="http://schemas.openxmlformats.org/officeDocument/2006/relationships/hyperlink" Target="https://desarrolloweb.com/articulos/framework-css-ventajas-inconvenientes.html" TargetMode="External"/><Relationship Id="rId8" Type="http://schemas.openxmlformats.org/officeDocument/2006/relationships/hyperlink" Target="https://material.io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331975" y="419056"/>
            <a:ext cx="4255500" cy="9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Materialize CSS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331975" y="3648025"/>
            <a:ext cx="42555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Programación de Aplicaciones Interactivas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Rafael Cala</a:t>
            </a:r>
            <a:r>
              <a:rPr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alu0101121901@ull.edu.es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David Valverde</a:t>
            </a:r>
            <a:r>
              <a:rPr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alu0101100296@ull.edu.es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 - What is it?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a standard set of concepts, practices and criteria to focus on a specific type of problem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Materialize is no more than a set of predetermined interfaces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1400"/>
            <a:ext cx="4770476" cy="34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 -  Why not your own code? (I). Advantages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4770475" y="1152475"/>
            <a:ext cx="406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allows us to save time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gives us an attractive aesthetic for our projects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Consistency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 -  Why not your own code? (II). Advantages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4770475" y="1152475"/>
            <a:ext cx="406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Avoid to repeat code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Good practices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gives quality to our project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1400"/>
            <a:ext cx="4770476" cy="34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 -  Why not your own code? (III). Disadvantages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5671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Unused code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must learn to use the framework. Not easy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2019797"/>
            <a:ext cx="4442024" cy="29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 - Why not your own code? (IV). Disadvantages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5671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Content and presentation get mixed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don’t learn to defend yourself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2019797"/>
            <a:ext cx="4442024" cy="29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 - Why Materialize?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572000" y="10177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doesn’t depend on JQuery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Based in good practices since the beginning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More familiar and easier to use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isual interface design basics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354104"/>
            <a:ext cx="4013376" cy="30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0" y="2088350"/>
            <a:ext cx="9144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Montserrat"/>
                <a:ea typeface="Montserrat"/>
                <a:cs typeface="Montserrat"/>
                <a:sym typeface="Montserrat"/>
              </a:rPr>
              <a:t>Material Design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5142725" y="1348325"/>
            <a:ext cx="3521400" cy="29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Created and designed by Google.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Combines the </a:t>
            </a:r>
            <a:r>
              <a:rPr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 </a:t>
            </a:r>
            <a:r>
              <a:rPr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principles with innovation and technology.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System of design that allows for a unified user experience.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It’s thought of in the physical world.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17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0" l="15776" r="18295" t="0"/>
          <a:stretch/>
        </p:blipFill>
        <p:spPr>
          <a:xfrm>
            <a:off x="311700" y="908473"/>
            <a:ext cx="4413725" cy="3816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 - Examples (I)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325"/>
            <a:ext cx="3734725" cy="3734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7" name="Google Shape;167;p30"/>
          <p:cNvSpPr txBox="1"/>
          <p:nvPr/>
        </p:nvSpPr>
        <p:spPr>
          <a:xfrm>
            <a:off x="5055825" y="1110525"/>
            <a:ext cx="34776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interaction with the objects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seen on the screen gives a sensation of 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light, surface and movement.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 - Examples (II)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8725"/>
            <a:ext cx="5542901" cy="2771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4" name="Google Shape;174;p31"/>
          <p:cNvSpPr txBox="1"/>
          <p:nvPr/>
        </p:nvSpPr>
        <p:spPr>
          <a:xfrm>
            <a:off x="5922800" y="1067650"/>
            <a:ext cx="29712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It is the button that lets us know in a </a:t>
            </a:r>
            <a:r>
              <a:rPr b="1" lang="es" sz="1800">
                <a:latin typeface="Montserrat"/>
                <a:ea typeface="Montserrat"/>
                <a:cs typeface="Montserrat"/>
                <a:sym typeface="Montserrat"/>
              </a:rPr>
              <a:t>physically realistic way 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that it is being pressed.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Content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803275" y="1235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Materialize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Materialize?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Origin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a framework?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to use a framework and not your own code?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Materialize and no other framework?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Design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GRID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 Steps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 - Examples (III)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" y="1043700"/>
            <a:ext cx="3889226" cy="388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" name="Google Shape;181;p32"/>
          <p:cNvSpPr txBox="1"/>
          <p:nvPr/>
        </p:nvSpPr>
        <p:spPr>
          <a:xfrm>
            <a:off x="5172725" y="1120275"/>
            <a:ext cx="3292500" cy="3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2"/>
          <p:cNvSpPr txBox="1"/>
          <p:nvPr/>
        </p:nvSpPr>
        <p:spPr>
          <a:xfrm>
            <a:off x="5055725" y="1043725"/>
            <a:ext cx="3409500" cy="3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s" sz="1900">
                <a:latin typeface="Montserrat"/>
                <a:ea typeface="Montserrat"/>
                <a:cs typeface="Montserrat"/>
                <a:sym typeface="Montserrat"/>
              </a:rPr>
              <a:t>Sometimes it is the user who directs the movement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 - Examples (IV)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12325" y="1333700"/>
            <a:ext cx="2857500" cy="30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9" name="Google Shape;189;p33"/>
          <p:cNvSpPr txBox="1"/>
          <p:nvPr/>
        </p:nvSpPr>
        <p:spPr>
          <a:xfrm>
            <a:off x="4753850" y="1432000"/>
            <a:ext cx="35556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Aesthetic coherence in the animations.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772550" y="1469550"/>
            <a:ext cx="5598900" cy="220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00">
                <a:latin typeface="Montserrat"/>
                <a:ea typeface="Montserrat"/>
                <a:cs typeface="Montserrat"/>
                <a:sym typeface="Montserrat"/>
              </a:rPr>
              <a:t>“Animations are not something that interrupts the user experience, but instead enriches and gives meaning to the experience itself.”</a:t>
            </a:r>
            <a:endParaRPr i="1"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b="0" l="16699" r="16846" t="0"/>
          <a:stretch/>
        </p:blipFill>
        <p:spPr>
          <a:xfrm>
            <a:off x="311700" y="859975"/>
            <a:ext cx="3625601" cy="402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4572000" y="1024825"/>
            <a:ext cx="4092000" cy="3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ontserrat"/>
              <a:buChar char="●"/>
            </a:pPr>
            <a:r>
              <a:rPr b="1"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Hierarchy and visual reading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</a:pPr>
            <a:r>
              <a:rPr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</a:pPr>
            <a:r>
              <a:rPr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Spacing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</a:pPr>
            <a:r>
              <a:rPr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Typographical hierarchies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</a:pPr>
            <a:r>
              <a:rPr b="1" lang="e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Grid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900" y="966325"/>
            <a:ext cx="5340194" cy="332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9" name="Google Shape;209;p36"/>
          <p:cNvSpPr txBox="1"/>
          <p:nvPr/>
        </p:nvSpPr>
        <p:spPr>
          <a:xfrm>
            <a:off x="3446850" y="4373950"/>
            <a:ext cx="2250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Material.io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 - Strengths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5572125" y="1083275"/>
            <a:ext cx="3571800" cy="3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Adaptability</a:t>
            </a:r>
            <a:endParaRPr b="1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Simplicity and minimalism</a:t>
            </a:r>
            <a:endParaRPr b="1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9475"/>
            <a:ext cx="5366636" cy="32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 Design - Other web design examples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40" y="937075"/>
            <a:ext cx="3071759" cy="16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00" y="2993825"/>
            <a:ext cx="3419276" cy="19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 rotWithShape="1">
          <a:blip r:embed="rId5">
            <a:alphaModFix/>
          </a:blip>
          <a:srcRect b="0" l="8069" r="8486" t="0"/>
          <a:stretch/>
        </p:blipFill>
        <p:spPr>
          <a:xfrm>
            <a:off x="5169250" y="1612437"/>
            <a:ext cx="3419276" cy="244367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3682375" y="4579700"/>
            <a:ext cx="1647600" cy="339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Modern design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3748200" y="937075"/>
            <a:ext cx="1647600" cy="339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Flat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5585437" y="4056100"/>
            <a:ext cx="2586900" cy="339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Mobile first design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0" y="2088350"/>
            <a:ext cx="9144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Montserrat"/>
                <a:ea typeface="Montserrat"/>
                <a:cs typeface="Montserrat"/>
                <a:sym typeface="Montserrat"/>
              </a:rPr>
              <a:t>GRID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475525" y="1125750"/>
            <a:ext cx="53085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s a grid or structure on which elements of the page are laid out or positioned.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Helps the webpage design to be carried out in an orderly and relatively simple way.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It has rows in which there are 12 columns.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24727" l="2542" r="1864" t="18282"/>
          <a:stretch/>
        </p:blipFill>
        <p:spPr>
          <a:xfrm>
            <a:off x="281075" y="1085650"/>
            <a:ext cx="8581849" cy="8064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900" y="1930925"/>
            <a:ext cx="2867025" cy="30194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46" name="Google Shape;246;p41"/>
          <p:cNvSpPr txBox="1"/>
          <p:nvPr/>
        </p:nvSpPr>
        <p:spPr>
          <a:xfrm>
            <a:off x="407600" y="2338825"/>
            <a:ext cx="49980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There are countless ways to combine the column layout!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0" y="2285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Materialize CSS</a:t>
            </a:r>
            <a:endParaRPr sz="4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" y="1610975"/>
            <a:ext cx="5535150" cy="11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9400"/>
            <a:ext cx="5460024" cy="10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5541400" y="883125"/>
            <a:ext cx="3602700" cy="3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If the sum of the columns of two containers is greater than 12, the second container will be placed under the first one.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3"/>
          <p:cNvSpPr txBox="1"/>
          <p:nvPr/>
        </p:nvSpPr>
        <p:spPr>
          <a:xfrm>
            <a:off x="4862075" y="1009300"/>
            <a:ext cx="3602700" cy="3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Materialize doesn’t use “justify-content”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Materialize uses </a:t>
            </a:r>
            <a:r>
              <a:rPr b="1" lang="es" sz="1800">
                <a:latin typeface="Montserrat"/>
                <a:ea typeface="Montserrat"/>
                <a:cs typeface="Montserrat"/>
                <a:sym typeface="Montserrat"/>
              </a:rPr>
              <a:t>Offset, Push and Pull.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75" y="1009300"/>
            <a:ext cx="3775000" cy="13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 rotWithShape="1">
          <a:blip r:embed="rId4">
            <a:alphaModFix/>
          </a:blip>
          <a:srcRect b="0" l="9635" r="10860" t="0"/>
          <a:stretch/>
        </p:blipFill>
        <p:spPr>
          <a:xfrm>
            <a:off x="145575" y="2716925"/>
            <a:ext cx="4163325" cy="19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 - Offset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388" y="1063350"/>
            <a:ext cx="7059225" cy="164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403" y="2921100"/>
            <a:ext cx="7059225" cy="108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 - Push &amp; Pull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50" y="1005150"/>
            <a:ext cx="6689824" cy="15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362" y="2629975"/>
            <a:ext cx="6429999" cy="1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 - But… Aren’t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Offset and Push the same?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>
            <a:off x="514350" y="1368400"/>
            <a:ext cx="75600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No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 Since Offset uses </a:t>
            </a:r>
            <a:r>
              <a:rPr lang="es" sz="20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margin-left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, and push uses </a:t>
            </a:r>
            <a:r>
              <a:rPr lang="es" sz="20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s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-"/>
            </a:pPr>
            <a:r>
              <a:rPr lang="es" sz="2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Offset will force neighboring columns to move.</a:t>
            </a:r>
            <a:endParaRPr sz="2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-"/>
            </a:pPr>
            <a:r>
              <a:rPr lang="es" sz="2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Push (and Pull) will overlap other columns.</a:t>
            </a:r>
            <a:endParaRPr sz="2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 - Responsive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5419725" y="1171425"/>
            <a:ext cx="37242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With responsive design we are able to adapt our site to all devices.</a:t>
            </a:r>
            <a:endParaRPr sz="2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463"/>
            <a:ext cx="5419725" cy="35147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 - Responsive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8"/>
          <p:cNvSpPr txBox="1"/>
          <p:nvPr/>
        </p:nvSpPr>
        <p:spPr>
          <a:xfrm>
            <a:off x="5419725" y="1171425"/>
            <a:ext cx="37245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1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 said that ‘s’ is class prefix corresponding to the resolution of mobile devices. </a:t>
            </a:r>
            <a:endParaRPr sz="18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1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So… Why has this distribution been applied to higher resolutions?</a:t>
            </a:r>
            <a:r>
              <a:rPr lang="es" sz="2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 sz="1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This is because the rules propagates upwards.</a:t>
            </a:r>
            <a:endParaRPr sz="18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463"/>
            <a:ext cx="5419725" cy="35147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title"/>
          </p:nvPr>
        </p:nvSpPr>
        <p:spPr>
          <a:xfrm>
            <a:off x="311700" y="24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Grid - Responsive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0975"/>
            <a:ext cx="5400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27625"/>
            <a:ext cx="50482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9"/>
          <p:cNvSpPr txBox="1"/>
          <p:nvPr/>
        </p:nvSpPr>
        <p:spPr>
          <a:xfrm>
            <a:off x="5531700" y="1135450"/>
            <a:ext cx="33006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just saying s12, we are essentially saying</a:t>
            </a:r>
            <a:r>
              <a:rPr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col s12 m12 l12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by explicitly defining the size we can make our website more responsive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0" y="2285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Montserrat"/>
                <a:ea typeface="Montserrat"/>
                <a:cs typeface="Montserrat"/>
                <a:sym typeface="Montserrat"/>
              </a:rPr>
              <a:t>First Steps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 Steps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first thing we must do is to include Materialize in our project: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Materialize comes in two different forms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Standard Version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SASS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Two ways to include it: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Downloading CSS and JS files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Via CDN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650" y="2571749"/>
            <a:ext cx="4893750" cy="21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Materialize CSS - What is it?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7075" y="1232025"/>
            <a:ext cx="4873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s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a CSS Framework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s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Guided by Material Design from Google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s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Offers a good CSS and JS basis for our webs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s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Colors, tables, icons, floating buttons, forms...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75" y="1359775"/>
            <a:ext cx="3783725" cy="37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0" y="2285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Montserrat"/>
                <a:ea typeface="Montserrat"/>
                <a:cs typeface="Montserrat"/>
                <a:sym typeface="Montserrat"/>
              </a:rPr>
              <a:t>CSS</a:t>
            </a:r>
            <a:endParaRPr sz="4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Colors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54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Colors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01-colors.html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8762" y="2716300"/>
            <a:ext cx="6726474" cy="6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9325" y="1302088"/>
            <a:ext cx="450532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Grid (I)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55"/>
          <p:cNvSpPr txBox="1"/>
          <p:nvPr>
            <p:ph idx="1" type="body"/>
          </p:nvPr>
        </p:nvSpPr>
        <p:spPr>
          <a:xfrm>
            <a:off x="2704300" y="1691325"/>
            <a:ext cx="6128100" cy="28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5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Grid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02-grid.html</a:t>
            </a:r>
            <a:endParaRPr/>
          </a:p>
        </p:txBody>
      </p:sp>
      <p:pic>
        <p:nvPicPr>
          <p:cNvPr id="342" name="Google Shape;342;p55"/>
          <p:cNvPicPr preferRelativeResize="0"/>
          <p:nvPr/>
        </p:nvPicPr>
        <p:blipFill rotWithShape="1">
          <a:blip r:embed="rId5">
            <a:alphaModFix/>
          </a:blip>
          <a:srcRect b="50257" l="0" r="0" t="5373"/>
          <a:stretch/>
        </p:blipFill>
        <p:spPr>
          <a:xfrm>
            <a:off x="334650" y="1152475"/>
            <a:ext cx="8474699" cy="6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646" y="1691321"/>
            <a:ext cx="2256121" cy="31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0772" y="2149697"/>
            <a:ext cx="6232626" cy="13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Grid (II)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6390325" y="4125775"/>
            <a:ext cx="24420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Grid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03-grid-push-pull.html</a:t>
            </a:r>
            <a:endParaRPr/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6" y="1823347"/>
            <a:ext cx="2442000" cy="32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/>
          <p:cNvPicPr preferRelativeResize="0"/>
          <p:nvPr/>
        </p:nvPicPr>
        <p:blipFill rotWithShape="1">
          <a:blip r:embed="rId6">
            <a:alphaModFix/>
          </a:blip>
          <a:srcRect b="0" l="1513" r="2063" t="9893"/>
          <a:stretch/>
        </p:blipFill>
        <p:spPr>
          <a:xfrm>
            <a:off x="2839975" y="1017725"/>
            <a:ext cx="6077924" cy="10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9975" y="2344064"/>
            <a:ext cx="6281775" cy="135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Grid (III)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7"/>
          <p:cNvSpPr txBox="1"/>
          <p:nvPr>
            <p:ph idx="1" type="body"/>
          </p:nvPr>
        </p:nvSpPr>
        <p:spPr>
          <a:xfrm>
            <a:off x="6135900" y="4035975"/>
            <a:ext cx="26964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Grid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03-grid-responsive.html</a:t>
            </a:r>
            <a:endParaRPr/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63" y="1017725"/>
            <a:ext cx="7252124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225" y="2747525"/>
            <a:ext cx="4147950" cy="17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Alignment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8"/>
          <p:cNvSpPr txBox="1"/>
          <p:nvPr>
            <p:ph idx="1" type="body"/>
          </p:nvPr>
        </p:nvSpPr>
        <p:spPr>
          <a:xfrm>
            <a:off x="6210725" y="4125775"/>
            <a:ext cx="2621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Helpers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05-alignment.html</a:t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 rotWithShape="1">
          <a:blip r:embed="rId5">
            <a:alphaModFix/>
          </a:blip>
          <a:srcRect b="22582" l="-770" r="769" t="0"/>
          <a:stretch/>
        </p:blipFill>
        <p:spPr>
          <a:xfrm>
            <a:off x="3509275" y="949500"/>
            <a:ext cx="5244325" cy="23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924" y="3207199"/>
            <a:ext cx="4364075" cy="18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Hover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9"/>
          <p:cNvSpPr txBox="1"/>
          <p:nvPr>
            <p:ph idx="1" type="body"/>
          </p:nvPr>
        </p:nvSpPr>
        <p:spPr>
          <a:xfrm>
            <a:off x="6210725" y="4125775"/>
            <a:ext cx="2621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Helpers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06-hover.html</a:t>
            </a:r>
            <a:endParaRPr/>
          </a:p>
        </p:txBody>
      </p:sp>
      <p:pic>
        <p:nvPicPr>
          <p:cNvPr id="376" name="Google Shape;376;p59"/>
          <p:cNvPicPr preferRelativeResize="0"/>
          <p:nvPr/>
        </p:nvPicPr>
        <p:blipFill rotWithShape="1">
          <a:blip r:embed="rId5">
            <a:alphaModFix/>
          </a:blip>
          <a:srcRect b="0" l="921" r="0" t="0"/>
          <a:stretch/>
        </p:blipFill>
        <p:spPr>
          <a:xfrm>
            <a:off x="1646563" y="1287350"/>
            <a:ext cx="58508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375" y="2855550"/>
            <a:ext cx="6971249" cy="5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Truncate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0"/>
          <p:cNvSpPr txBox="1"/>
          <p:nvPr>
            <p:ph idx="1" type="body"/>
          </p:nvPr>
        </p:nvSpPr>
        <p:spPr>
          <a:xfrm>
            <a:off x="6210725" y="4125775"/>
            <a:ext cx="2621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Helpers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06-hover.html</a:t>
            </a:r>
            <a:endParaRPr/>
          </a:p>
        </p:txBody>
      </p:sp>
      <p:pic>
        <p:nvPicPr>
          <p:cNvPr id="384" name="Google Shape;38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075" y="1643575"/>
            <a:ext cx="56578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450" y="2571750"/>
            <a:ext cx="80391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1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Media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07-images.html</a:t>
            </a:r>
            <a:endParaRPr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488" y="1141450"/>
            <a:ext cx="51530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7338" y="3662313"/>
            <a:ext cx="602932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Materialize CSS - Features (I)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379800"/>
            <a:ext cx="50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Pretty good documentation (</a:t>
            </a: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Materialize Documentation</a:t>
            </a: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Doesn’t depend on JQuery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Relatively light (140kB CSS + 180kB JS)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275" y="1359775"/>
            <a:ext cx="3783725" cy="37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Shadows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2"/>
          <p:cNvSpPr txBox="1"/>
          <p:nvPr>
            <p:ph idx="1" type="body"/>
          </p:nvPr>
        </p:nvSpPr>
        <p:spPr>
          <a:xfrm>
            <a:off x="6195775" y="4125775"/>
            <a:ext cx="2636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Shadows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08-shadows.html</a:t>
            </a:r>
            <a:endParaRPr/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75" y="1184475"/>
            <a:ext cx="3104425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2"/>
          <p:cNvPicPr preferRelativeResize="0"/>
          <p:nvPr/>
        </p:nvPicPr>
        <p:blipFill rotWithShape="1">
          <a:blip r:embed="rId6">
            <a:alphaModFix/>
          </a:blip>
          <a:srcRect b="0" l="0" r="14813" t="0"/>
          <a:stretch/>
        </p:blipFill>
        <p:spPr>
          <a:xfrm>
            <a:off x="3715950" y="1995500"/>
            <a:ext cx="53156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Tables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3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09-table.html</a:t>
            </a:r>
            <a:endParaRPr/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608647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Blockquotes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4"/>
          <p:cNvSpPr txBox="1"/>
          <p:nvPr>
            <p:ph idx="1" type="body"/>
          </p:nvPr>
        </p:nvSpPr>
        <p:spPr>
          <a:xfrm>
            <a:off x="5911425" y="4125775"/>
            <a:ext cx="29208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Typography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10-blockquotes.html</a:t>
            </a:r>
            <a:endParaRPr/>
          </a:p>
        </p:txBody>
      </p:sp>
      <p:pic>
        <p:nvPicPr>
          <p:cNvPr id="415" name="Google Shape;41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675" y="1184475"/>
            <a:ext cx="45339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675" y="2533025"/>
            <a:ext cx="65119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4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Badges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6"/>
          <p:cNvSpPr txBox="1"/>
          <p:nvPr>
            <p:ph idx="1" type="body"/>
          </p:nvPr>
        </p:nvSpPr>
        <p:spPr>
          <a:xfrm>
            <a:off x="6061075" y="4125775"/>
            <a:ext cx="27711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Badges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11-badges.html</a:t>
            </a:r>
            <a:endParaRPr/>
          </a:p>
        </p:txBody>
      </p:sp>
      <p:pic>
        <p:nvPicPr>
          <p:cNvPr id="428" name="Google Shape;42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75" y="1105225"/>
            <a:ext cx="8192298" cy="18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675" y="3108950"/>
            <a:ext cx="5756275" cy="87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Footer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7"/>
          <p:cNvSpPr txBox="1"/>
          <p:nvPr>
            <p:ph idx="1" type="body"/>
          </p:nvPr>
        </p:nvSpPr>
        <p:spPr>
          <a:xfrm>
            <a:off x="6061075" y="4125775"/>
            <a:ext cx="27711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Footer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11-badges.html</a:t>
            </a:r>
            <a:endParaRPr/>
          </a:p>
        </p:txBody>
      </p:sp>
      <p:pic>
        <p:nvPicPr>
          <p:cNvPr id="436" name="Google Shape;43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56650"/>
            <a:ext cx="4286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571750"/>
            <a:ext cx="36671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8125" y="1571613"/>
            <a:ext cx="26003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Floating buttons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8"/>
          <p:cNvSpPr txBox="1"/>
          <p:nvPr>
            <p:ph idx="1" type="body"/>
          </p:nvPr>
        </p:nvSpPr>
        <p:spPr>
          <a:xfrm>
            <a:off x="5794200" y="3816250"/>
            <a:ext cx="30381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Floating Action Buttons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11-badges.html</a:t>
            </a:r>
            <a:endParaRPr/>
          </a:p>
        </p:txBody>
      </p:sp>
      <p:pic>
        <p:nvPicPr>
          <p:cNvPr id="445" name="Google Shape;44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588" y="546050"/>
            <a:ext cx="8096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00" y="1364200"/>
            <a:ext cx="7472548" cy="17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300" y="3508825"/>
            <a:ext cx="5466326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Cards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9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Cards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12-cards.html</a:t>
            </a:r>
            <a:endParaRPr/>
          </a:p>
        </p:txBody>
      </p:sp>
      <p:pic>
        <p:nvPicPr>
          <p:cNvPr id="454" name="Google Shape;4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150" y="1069675"/>
            <a:ext cx="249704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7250" y="1069675"/>
            <a:ext cx="5456751" cy="25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Collections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0"/>
          <p:cNvSpPr txBox="1"/>
          <p:nvPr>
            <p:ph idx="1" type="body"/>
          </p:nvPr>
        </p:nvSpPr>
        <p:spPr>
          <a:xfrm>
            <a:off x="6001225" y="4125775"/>
            <a:ext cx="28311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Collections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13-collections.html</a:t>
            </a:r>
            <a:endParaRPr/>
          </a:p>
        </p:txBody>
      </p:sp>
      <p:pic>
        <p:nvPicPr>
          <p:cNvPr id="462" name="Google Shape;46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7375" y="1130870"/>
            <a:ext cx="5754025" cy="263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00" y="4035750"/>
            <a:ext cx="4310875" cy="6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Icons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1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Icons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13-collections.html</a:t>
            </a:r>
            <a:endParaRPr/>
          </a:p>
        </p:txBody>
      </p:sp>
      <p:pic>
        <p:nvPicPr>
          <p:cNvPr id="470" name="Google Shape;47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50" y="1603825"/>
            <a:ext cx="49530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1"/>
          <p:cNvSpPr txBox="1"/>
          <p:nvPr/>
        </p:nvSpPr>
        <p:spPr>
          <a:xfrm>
            <a:off x="3867225" y="445025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u="sng">
                <a:solidFill>
                  <a:schemeClr val="hlink"/>
                </a:solidFill>
                <a:hlinkClick r:id="rId6"/>
              </a:rPr>
              <a:t>Material.io - Icons</a:t>
            </a:r>
            <a:endParaRPr sz="3000"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9474" y="1102138"/>
            <a:ext cx="3239912" cy="297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150" y="2627750"/>
            <a:ext cx="39338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350" y="3451438"/>
            <a:ext cx="31908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0350" y="1832625"/>
            <a:ext cx="41529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Materialize CSS - Features (II)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50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Supported by a great amount of browsers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Follows good practices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75" y="1359775"/>
            <a:ext cx="3783725" cy="37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Navbar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2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Navbar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14-navbar.html</a:t>
            </a:r>
            <a:endParaRPr/>
          </a:p>
        </p:txBody>
      </p:sp>
      <p:pic>
        <p:nvPicPr>
          <p:cNvPr id="482" name="Google Shape;48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025" y="1754300"/>
            <a:ext cx="5329328" cy="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25" y="1163750"/>
            <a:ext cx="6421800" cy="48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390475"/>
            <a:ext cx="60579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Carousel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4"/>
          <p:cNvSpPr txBox="1"/>
          <p:nvPr>
            <p:ph idx="1" type="body"/>
          </p:nvPr>
        </p:nvSpPr>
        <p:spPr>
          <a:xfrm>
            <a:off x="5896450" y="4125775"/>
            <a:ext cx="29358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Carousel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15-carousel.html</a:t>
            </a:r>
            <a:endParaRPr/>
          </a:p>
        </p:txBody>
      </p:sp>
      <p:pic>
        <p:nvPicPr>
          <p:cNvPr id="496" name="Google Shape;49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25" y="1365563"/>
            <a:ext cx="4879999" cy="17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419188"/>
            <a:ext cx="77914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500" y="1621125"/>
            <a:ext cx="3885075" cy="12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Collapsible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5"/>
          <p:cNvSpPr txBox="1"/>
          <p:nvPr>
            <p:ph idx="1" type="body"/>
          </p:nvPr>
        </p:nvSpPr>
        <p:spPr>
          <a:xfrm>
            <a:off x="6031150" y="4125775"/>
            <a:ext cx="28011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Collapsible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16-collapsible.html</a:t>
            </a:r>
            <a:endParaRPr/>
          </a:p>
        </p:txBody>
      </p:sp>
      <p:pic>
        <p:nvPicPr>
          <p:cNvPr id="505" name="Google Shape;50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4998274" cy="19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04175"/>
            <a:ext cx="56007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6328" y="1366375"/>
            <a:ext cx="35724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Media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6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Media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17-media.html</a:t>
            </a:r>
            <a:endParaRPr/>
          </a:p>
        </p:txBody>
      </p:sp>
      <p:pic>
        <p:nvPicPr>
          <p:cNvPr id="514" name="Google Shape;51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600" y="1017718"/>
            <a:ext cx="4235176" cy="288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3" y="4267975"/>
            <a:ext cx="608202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0916" y="1971100"/>
            <a:ext cx="4054083" cy="8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Modals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7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Modals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18-modal.html</a:t>
            </a:r>
            <a:endParaRPr/>
          </a:p>
        </p:txBody>
      </p:sp>
      <p:pic>
        <p:nvPicPr>
          <p:cNvPr id="523" name="Google Shape;52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2475"/>
            <a:ext cx="629125" cy="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484125"/>
            <a:ext cx="3556900" cy="349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5300" y="1293375"/>
            <a:ext cx="4656425" cy="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5900" y="2405851"/>
            <a:ext cx="4741899" cy="15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Parallax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8"/>
          <p:cNvSpPr txBox="1"/>
          <p:nvPr>
            <p:ph idx="1" type="body"/>
          </p:nvPr>
        </p:nvSpPr>
        <p:spPr>
          <a:xfrm>
            <a:off x="6360400" y="4125775"/>
            <a:ext cx="24720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Parallax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19-parallax.html</a:t>
            </a:r>
            <a:endParaRPr/>
          </a:p>
        </p:txBody>
      </p:sp>
      <p:pic>
        <p:nvPicPr>
          <p:cNvPr id="533" name="Google Shape;53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00" y="1152475"/>
            <a:ext cx="5900224" cy="26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825625"/>
            <a:ext cx="43815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Sidenav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9"/>
          <p:cNvSpPr txBox="1"/>
          <p:nvPr>
            <p:ph idx="1" type="body"/>
          </p:nvPr>
        </p:nvSpPr>
        <p:spPr>
          <a:xfrm>
            <a:off x="6375350" y="4125775"/>
            <a:ext cx="24570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Sidenav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20-sidenav.html</a:t>
            </a:r>
            <a:endParaRPr/>
          </a:p>
        </p:txBody>
      </p:sp>
      <p:pic>
        <p:nvPicPr>
          <p:cNvPr id="541" name="Google Shape;54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50" y="1134250"/>
            <a:ext cx="276225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2700" y="1176075"/>
            <a:ext cx="5851301" cy="22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ScrollSpy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0"/>
          <p:cNvSpPr txBox="1"/>
          <p:nvPr>
            <p:ph idx="1" type="body"/>
          </p:nvPr>
        </p:nvSpPr>
        <p:spPr>
          <a:xfrm>
            <a:off x="6375350" y="4125775"/>
            <a:ext cx="24570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ScrollSpy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20-sidenav.html</a:t>
            </a:r>
            <a:endParaRPr/>
          </a:p>
        </p:txBody>
      </p:sp>
      <p:pic>
        <p:nvPicPr>
          <p:cNvPr id="549" name="Google Shape;54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375" y="1743600"/>
            <a:ext cx="2336375" cy="16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500" y="1535975"/>
            <a:ext cx="49053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888" y="2674025"/>
            <a:ext cx="5342599" cy="13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Waves-effect buttons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81"/>
          <p:cNvSpPr txBox="1"/>
          <p:nvPr>
            <p:ph idx="1" type="body"/>
          </p:nvPr>
        </p:nvSpPr>
        <p:spPr>
          <a:xfrm>
            <a:off x="6726600" y="4125775"/>
            <a:ext cx="21057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Waves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11-badges.html</a:t>
            </a:r>
            <a:endParaRPr/>
          </a:p>
        </p:txBody>
      </p:sp>
      <p:pic>
        <p:nvPicPr>
          <p:cNvPr id="558" name="Google Shape;55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450" y="1772713"/>
            <a:ext cx="3877100" cy="7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575" y="3251425"/>
            <a:ext cx="73628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Materialize CSS - Features (III)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50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Uses ECMAScript 5 terminology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Partially supported by Internet Explorer 10 and 11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75" y="1359775"/>
            <a:ext cx="3783725" cy="37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Autocomplete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83"/>
          <p:cNvSpPr txBox="1"/>
          <p:nvPr>
            <p:ph idx="1" type="body"/>
          </p:nvPr>
        </p:nvSpPr>
        <p:spPr>
          <a:xfrm>
            <a:off x="5986250" y="4125775"/>
            <a:ext cx="28461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Autocomplete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21-autocomplete.html</a:t>
            </a:r>
            <a:endParaRPr/>
          </a:p>
        </p:txBody>
      </p:sp>
      <p:pic>
        <p:nvPicPr>
          <p:cNvPr id="571" name="Google Shape;57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925" y="1148600"/>
            <a:ext cx="263842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225" y="3750725"/>
            <a:ext cx="56223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100" y="1017725"/>
            <a:ext cx="3355225" cy="25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Forms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84"/>
          <p:cNvSpPr txBox="1"/>
          <p:nvPr>
            <p:ph idx="1" type="body"/>
          </p:nvPr>
        </p:nvSpPr>
        <p:spPr>
          <a:xfrm>
            <a:off x="6016175" y="4125775"/>
            <a:ext cx="28161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accent5"/>
                </a:solidFill>
                <a:hlinkClick r:id="rId3"/>
              </a:rPr>
              <a:t>Materialize Autocomplete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22-form.html</a:t>
            </a:r>
            <a:endParaRPr/>
          </a:p>
        </p:txBody>
      </p:sp>
      <p:pic>
        <p:nvPicPr>
          <p:cNvPr id="580" name="Google Shape;58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973" y="1152481"/>
            <a:ext cx="3752800" cy="3921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Examples - Templates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 txBox="1"/>
          <p:nvPr>
            <p:ph idx="1" type="body"/>
          </p:nvPr>
        </p:nvSpPr>
        <p:spPr>
          <a:xfrm>
            <a:off x="6016175" y="4125775"/>
            <a:ext cx="28161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Materialize - Templates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73" y="1558088"/>
            <a:ext cx="5366724" cy="23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5"/>
          <p:cNvSpPr txBox="1"/>
          <p:nvPr/>
        </p:nvSpPr>
        <p:spPr>
          <a:xfrm>
            <a:off x="5755650" y="1364375"/>
            <a:ext cx="3252900" cy="27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In order to see the Materialize potential, we also share these payment templates.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Bibliography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Materialize CSS Documentation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Introduction to Materialize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Materialize course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Framework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Framework VS Own Code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Material.io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Material Design meaning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Material Design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GRID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7"/>
          <p:cNvSpPr txBox="1"/>
          <p:nvPr>
            <p:ph type="ctrTitle"/>
          </p:nvPr>
        </p:nvSpPr>
        <p:spPr>
          <a:xfrm>
            <a:off x="2331975" y="419056"/>
            <a:ext cx="4255500" cy="9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Materialize CSS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87"/>
          <p:cNvSpPr txBox="1"/>
          <p:nvPr>
            <p:ph idx="1" type="subTitle"/>
          </p:nvPr>
        </p:nvSpPr>
        <p:spPr>
          <a:xfrm>
            <a:off x="2331975" y="3648025"/>
            <a:ext cx="4255500" cy="1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8"/>
          <p:cNvSpPr txBox="1"/>
          <p:nvPr>
            <p:ph type="ctrTitle"/>
          </p:nvPr>
        </p:nvSpPr>
        <p:spPr>
          <a:xfrm>
            <a:off x="2331975" y="419056"/>
            <a:ext cx="4255500" cy="9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Materialize CSS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88"/>
          <p:cNvSpPr txBox="1"/>
          <p:nvPr>
            <p:ph idx="1" type="subTitle"/>
          </p:nvPr>
        </p:nvSpPr>
        <p:spPr>
          <a:xfrm>
            <a:off x="2331975" y="3648025"/>
            <a:ext cx="42555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Programación de Aplicaciones Interactivas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Rafael Cala</a:t>
            </a:r>
            <a:r>
              <a:rPr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alu0101121901@ull.edu.es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David Valverde</a:t>
            </a:r>
            <a:r>
              <a:rPr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alu0101100296@ull.edu.es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Materialize CSS - Origin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309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was developed in 2014 </a:t>
            </a:r>
            <a:r>
              <a:rPr lang="e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a 4-student team from the Carnegie Mellon University (Pennsylvania)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900" y="1272100"/>
            <a:ext cx="5612100" cy="35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0" y="2285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sz="4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